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ee5db8cd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e5db8c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ee5db8cd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e5db8cd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ed1b6516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d1b6516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ed1b6516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d1b6516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10661164d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661164d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10661164d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661164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ee5db8cd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e5db8cd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ee5db8cd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e5db8cd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ee5db8c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e5db8c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edded752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dded75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jp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9.jpg"/><Relationship Id="rId5" Type="http://schemas.openxmlformats.org/officeDocument/2006/relationships/image" Target="../media/image13.jp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open?id=0ByNervjWsNPXbHg2YUdnZWNkbk0" TargetMode="External"/><Relationship Id="rId4" Type="http://schemas.openxmlformats.org/officeDocument/2006/relationships/hyperlink" Target="https://drive.google.com/open?id=0ByNervjWsNPXb2RZWFhfYVV4NH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Independant Project</a:t>
            </a:r>
            <a:endParaRPr/>
          </a:p>
          <a:p>
            <a:pPr indent="0" lvl="0" marL="0" rtl="0" algn="l">
              <a:spcBef>
                <a:spcPts val="0"/>
              </a:spcBef>
              <a:spcAft>
                <a:spcPts val="0"/>
              </a:spcAft>
              <a:buNone/>
            </a:pPr>
            <a:r>
              <a:rPr lang="en"/>
              <a:t>Robotic Arm</a:t>
            </a:r>
            <a:endParaRPr/>
          </a:p>
        </p:txBody>
      </p:sp>
      <p:sp>
        <p:nvSpPr>
          <p:cNvPr id="86" name="Google Shape;86;p13"/>
          <p:cNvSpPr txBox="1"/>
          <p:nvPr>
            <p:ph idx="1" type="subTitle"/>
          </p:nvPr>
        </p:nvSpPr>
        <p:spPr>
          <a:xfrm>
            <a:off x="598091" y="2715925"/>
            <a:ext cx="22470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Conrad Tulig</a:t>
            </a:r>
            <a:endParaRPr/>
          </a:p>
        </p:txBody>
      </p:sp>
      <p:pic>
        <p:nvPicPr>
          <p:cNvPr descr="IMG_1294.JPG" id="87" name="Google Shape;87;p13"/>
          <p:cNvPicPr preferRelativeResize="0"/>
          <p:nvPr/>
        </p:nvPicPr>
        <p:blipFill rotWithShape="1">
          <a:blip r:embed="rId3">
            <a:alphaModFix/>
          </a:blip>
          <a:srcRect b="31961" l="0" r="0" t="35533"/>
          <a:stretch/>
        </p:blipFill>
        <p:spPr>
          <a:xfrm>
            <a:off x="598100" y="3191350"/>
            <a:ext cx="6886500" cy="1671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Raspberry Pi 2 and Arduino Setup</a:t>
            </a:r>
            <a:endParaRPr/>
          </a:p>
        </p:txBody>
      </p:sp>
      <p:pic>
        <p:nvPicPr>
          <p:cNvPr descr="IMG_1309.JPG" id="177" name="Google Shape;177;p22"/>
          <p:cNvPicPr preferRelativeResize="0"/>
          <p:nvPr/>
        </p:nvPicPr>
        <p:blipFill>
          <a:blip r:embed="rId3">
            <a:alphaModFix/>
          </a:blip>
          <a:stretch>
            <a:fillRect/>
          </a:stretch>
        </p:blipFill>
        <p:spPr>
          <a:xfrm>
            <a:off x="311700" y="948200"/>
            <a:ext cx="5615677" cy="41952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Update of the Arm:</a:t>
            </a:r>
            <a:endParaRPr/>
          </a:p>
        </p:txBody>
      </p:sp>
      <p:pic>
        <p:nvPicPr>
          <p:cNvPr descr="IMG_1322.JPG" id="183" name="Google Shape;183;p23"/>
          <p:cNvPicPr preferRelativeResize="0"/>
          <p:nvPr/>
        </p:nvPicPr>
        <p:blipFill rotWithShape="1">
          <a:blip r:embed="rId3">
            <a:alphaModFix/>
          </a:blip>
          <a:srcRect b="22051" l="0" r="0" t="29397"/>
          <a:stretch/>
        </p:blipFill>
        <p:spPr>
          <a:xfrm>
            <a:off x="420563" y="946650"/>
            <a:ext cx="8302879" cy="3011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 chose my project?</a:t>
            </a:r>
            <a:endParaRPr/>
          </a:p>
        </p:txBody>
      </p:sp>
      <p:sp>
        <p:nvSpPr>
          <p:cNvPr id="93" name="Google Shape;93;p14"/>
          <p:cNvSpPr txBox="1"/>
          <p:nvPr>
            <p:ph idx="1" type="body"/>
          </p:nvPr>
        </p:nvSpPr>
        <p:spPr>
          <a:xfrm>
            <a:off x="311700" y="941400"/>
            <a:ext cx="5657400" cy="201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 knew I wanted to do a project using a robotic arm. -Mars rover based. Influenced by WPI robotics competition. Pick up samples and bring them back to home base.</a:t>
            </a:r>
            <a:endParaRPr/>
          </a:p>
          <a:p>
            <a:pPr indent="0" lvl="0" marL="0" rtl="0" algn="l">
              <a:lnSpc>
                <a:spcPct val="100000"/>
              </a:lnSpc>
              <a:spcBef>
                <a:spcPts val="1600"/>
              </a:spcBef>
              <a:spcAft>
                <a:spcPts val="1600"/>
              </a:spcAft>
              <a:buNone/>
            </a:pPr>
            <a:r>
              <a:rPr lang="en"/>
              <a:t>-Cleaning robot. Influenced by Roomba. Pick up toys and clothes off the ground and put them away in assignment locations.</a:t>
            </a:r>
            <a:endParaRPr/>
          </a:p>
        </p:txBody>
      </p:sp>
      <p:pic>
        <p:nvPicPr>
          <p:cNvPr id="94" name="Google Shape;94;p14"/>
          <p:cNvPicPr preferRelativeResize="0"/>
          <p:nvPr/>
        </p:nvPicPr>
        <p:blipFill>
          <a:blip r:embed="rId3">
            <a:alphaModFix/>
          </a:blip>
          <a:stretch>
            <a:fillRect/>
          </a:stretch>
        </p:blipFill>
        <p:spPr>
          <a:xfrm>
            <a:off x="5969000" y="0"/>
            <a:ext cx="3175000" cy="3175000"/>
          </a:xfrm>
          <a:prstGeom prst="rect">
            <a:avLst/>
          </a:prstGeom>
          <a:noFill/>
          <a:ln>
            <a:noFill/>
          </a:ln>
        </p:spPr>
      </p:pic>
      <p:pic>
        <p:nvPicPr>
          <p:cNvPr descr="Image result for mars rover" id="95" name="Google Shape;95;p14"/>
          <p:cNvPicPr preferRelativeResize="0"/>
          <p:nvPr/>
        </p:nvPicPr>
        <p:blipFill>
          <a:blip r:embed="rId4">
            <a:alphaModFix/>
          </a:blip>
          <a:stretch>
            <a:fillRect/>
          </a:stretch>
        </p:blipFill>
        <p:spPr>
          <a:xfrm>
            <a:off x="0" y="3243275"/>
            <a:ext cx="2781300" cy="1647825"/>
          </a:xfrm>
          <a:prstGeom prst="rect">
            <a:avLst/>
          </a:prstGeom>
          <a:noFill/>
          <a:ln>
            <a:noFill/>
          </a:ln>
        </p:spPr>
      </p:pic>
      <p:pic>
        <p:nvPicPr>
          <p:cNvPr id="96" name="Google Shape;96;p14"/>
          <p:cNvPicPr preferRelativeResize="0"/>
          <p:nvPr/>
        </p:nvPicPr>
        <p:blipFill>
          <a:blip r:embed="rId5">
            <a:alphaModFix/>
          </a:blip>
          <a:stretch>
            <a:fillRect/>
          </a:stretch>
        </p:blipFill>
        <p:spPr>
          <a:xfrm>
            <a:off x="4065951" y="3229312"/>
            <a:ext cx="2781300" cy="16757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102" name="Google Shape;102;p15"/>
          <p:cNvSpPr txBox="1"/>
          <p:nvPr>
            <p:ph idx="1" type="body"/>
          </p:nvPr>
        </p:nvSpPr>
        <p:spPr>
          <a:xfrm>
            <a:off x="311700" y="1017800"/>
            <a:ext cx="62598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My main objective is to program an object recognition camera that works with a created robotic arm for it.</a:t>
            </a:r>
            <a:endParaRPr sz="1400"/>
          </a:p>
          <a:p>
            <a:pPr indent="0" lvl="0" marL="0" rtl="0" algn="l">
              <a:spcBef>
                <a:spcPts val="1600"/>
              </a:spcBef>
              <a:spcAft>
                <a:spcPts val="0"/>
              </a:spcAft>
              <a:buNone/>
            </a:pPr>
            <a:r>
              <a:rPr lang="en" sz="1400"/>
              <a:t>-My initial learning goals involved learning how to use 3D CAD software to 3D print the parts for this robotic arm. For programming, my goal was to expand my knowledge in C programming on an Arduino that I had planned to use for the project.</a:t>
            </a:r>
            <a:endParaRPr sz="1400"/>
          </a:p>
          <a:p>
            <a:pPr indent="0" lvl="0" marL="0" rtl="0" algn="l">
              <a:spcBef>
                <a:spcPts val="1600"/>
              </a:spcBef>
              <a:spcAft>
                <a:spcPts val="1600"/>
              </a:spcAft>
              <a:buNone/>
            </a:pPr>
            <a:r>
              <a:rPr lang="en" sz="1400"/>
              <a:t>-However, after conducting more research on object recognition cameras, I realized and Arduino would not be powerful enough for my needs, and therefore have moved on to a goal of learning to use and program on a Raspberry pi 2.</a:t>
            </a:r>
            <a:endParaRPr sz="1400"/>
          </a:p>
        </p:txBody>
      </p:sp>
      <p:pic>
        <p:nvPicPr>
          <p:cNvPr descr="Image result for arduino logo" id="103" name="Google Shape;103;p15"/>
          <p:cNvPicPr preferRelativeResize="0"/>
          <p:nvPr/>
        </p:nvPicPr>
        <p:blipFill>
          <a:blip r:embed="rId3">
            <a:alphaModFix/>
          </a:blip>
          <a:stretch>
            <a:fillRect/>
          </a:stretch>
        </p:blipFill>
        <p:spPr>
          <a:xfrm>
            <a:off x="6537500" y="67925"/>
            <a:ext cx="1962150" cy="1866900"/>
          </a:xfrm>
          <a:prstGeom prst="rect">
            <a:avLst/>
          </a:prstGeom>
          <a:noFill/>
          <a:ln>
            <a:noFill/>
          </a:ln>
        </p:spPr>
      </p:pic>
      <p:pic>
        <p:nvPicPr>
          <p:cNvPr id="104" name="Google Shape;104;p15"/>
          <p:cNvPicPr preferRelativeResize="0"/>
          <p:nvPr/>
        </p:nvPicPr>
        <p:blipFill>
          <a:blip r:embed="rId4">
            <a:alphaModFix/>
          </a:blip>
          <a:stretch>
            <a:fillRect/>
          </a:stretch>
        </p:blipFill>
        <p:spPr>
          <a:xfrm rot="833917">
            <a:off x="6498908" y="2626421"/>
            <a:ext cx="1543445" cy="1951728"/>
          </a:xfrm>
          <a:prstGeom prst="rect">
            <a:avLst/>
          </a:prstGeom>
          <a:noFill/>
          <a:ln>
            <a:noFill/>
          </a:ln>
        </p:spPr>
      </p:pic>
      <p:pic>
        <p:nvPicPr>
          <p:cNvPr id="105" name="Google Shape;105;p15"/>
          <p:cNvPicPr preferRelativeResize="0"/>
          <p:nvPr/>
        </p:nvPicPr>
        <p:blipFill>
          <a:blip r:embed="rId5">
            <a:alphaModFix/>
          </a:blip>
          <a:stretch>
            <a:fillRect/>
          </a:stretch>
        </p:blipFill>
        <p:spPr>
          <a:xfrm>
            <a:off x="1594050" y="4116200"/>
            <a:ext cx="2857500" cy="647700"/>
          </a:xfrm>
          <a:prstGeom prst="rect">
            <a:avLst/>
          </a:prstGeom>
          <a:noFill/>
          <a:ln>
            <a:noFill/>
          </a:ln>
        </p:spPr>
      </p:pic>
      <p:pic>
        <p:nvPicPr>
          <p:cNvPr id="106" name="Google Shape;106;p15"/>
          <p:cNvPicPr preferRelativeResize="0"/>
          <p:nvPr/>
        </p:nvPicPr>
        <p:blipFill>
          <a:blip r:embed="rId6">
            <a:alphaModFix/>
          </a:blip>
          <a:stretch>
            <a:fillRect/>
          </a:stretch>
        </p:blipFill>
        <p:spPr>
          <a:xfrm rot="210445">
            <a:off x="2600075" y="110975"/>
            <a:ext cx="1438199" cy="995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Designing the Arm</a:t>
            </a:r>
            <a:endParaRPr/>
          </a:p>
          <a:p>
            <a:pPr indent="0" lvl="0" marL="0" rtl="0" algn="l">
              <a:spcBef>
                <a:spcPts val="0"/>
              </a:spcBef>
              <a:spcAft>
                <a:spcPts val="0"/>
              </a:spcAft>
              <a:buNone/>
            </a:pPr>
            <a:r>
              <a:t/>
            </a:r>
            <a:endParaRPr/>
          </a:p>
        </p:txBody>
      </p:sp>
      <p:sp>
        <p:nvSpPr>
          <p:cNvPr id="112" name="Google Shape;112;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used the free cad software, 123D Design, to design the parts for my arm.</a:t>
            </a:r>
            <a:endParaRPr/>
          </a:p>
          <a:p>
            <a:pPr indent="0" lvl="0" marL="0" rtl="0" algn="l">
              <a:spcBef>
                <a:spcPts val="1600"/>
              </a:spcBef>
              <a:spcAft>
                <a:spcPts val="1600"/>
              </a:spcAft>
              <a:buNone/>
            </a:pPr>
            <a:r>
              <a:rPr lang="en"/>
              <a:t>-I learned throughout my designing of my parts that 							 I had to be exact down to the millimeter in order to							make everything fit together smoothly.</a:t>
            </a:r>
            <a:endParaRPr/>
          </a:p>
        </p:txBody>
      </p:sp>
      <p:pic>
        <p:nvPicPr>
          <p:cNvPr descr="Screen Shot 2015-12-13 at 8.32.44 PM.png" id="113" name="Google Shape;113;p16"/>
          <p:cNvPicPr preferRelativeResize="0"/>
          <p:nvPr/>
        </p:nvPicPr>
        <p:blipFill>
          <a:blip r:embed="rId3">
            <a:alphaModFix/>
          </a:blip>
          <a:stretch>
            <a:fillRect/>
          </a:stretch>
        </p:blipFill>
        <p:spPr>
          <a:xfrm>
            <a:off x="6078872" y="1733725"/>
            <a:ext cx="2753425" cy="1963727"/>
          </a:xfrm>
          <a:prstGeom prst="rect">
            <a:avLst/>
          </a:prstGeom>
          <a:noFill/>
          <a:ln>
            <a:noFill/>
          </a:ln>
        </p:spPr>
      </p:pic>
      <p:pic>
        <p:nvPicPr>
          <p:cNvPr descr="Screen Shot 2015-10-15 at 1.03.10 PM.png" id="114" name="Google Shape;114;p16"/>
          <p:cNvPicPr preferRelativeResize="0"/>
          <p:nvPr/>
        </p:nvPicPr>
        <p:blipFill>
          <a:blip r:embed="rId4">
            <a:alphaModFix/>
          </a:blip>
          <a:stretch>
            <a:fillRect/>
          </a:stretch>
        </p:blipFill>
        <p:spPr>
          <a:xfrm>
            <a:off x="170074" y="2770125"/>
            <a:ext cx="3371000" cy="2062701"/>
          </a:xfrm>
          <a:prstGeom prst="rect">
            <a:avLst/>
          </a:prstGeom>
          <a:noFill/>
          <a:ln>
            <a:noFill/>
          </a:ln>
        </p:spPr>
      </p:pic>
      <p:pic>
        <p:nvPicPr>
          <p:cNvPr descr="Screen Shot 2015-10-15 at 1.03.10 PM.png" id="115" name="Google Shape;115;p16"/>
          <p:cNvPicPr preferRelativeResize="0"/>
          <p:nvPr/>
        </p:nvPicPr>
        <p:blipFill rotWithShape="1">
          <a:blip r:embed="rId4">
            <a:alphaModFix/>
          </a:blip>
          <a:srcRect b="87466" l="21540" r="20242" t="0"/>
          <a:stretch/>
        </p:blipFill>
        <p:spPr>
          <a:xfrm>
            <a:off x="4399625" y="170000"/>
            <a:ext cx="4087399" cy="538450"/>
          </a:xfrm>
          <a:prstGeom prst="rect">
            <a:avLst/>
          </a:prstGeom>
          <a:noFill/>
          <a:ln>
            <a:noFill/>
          </a:ln>
        </p:spPr>
      </p:pic>
      <p:sp>
        <p:nvSpPr>
          <p:cNvPr id="116" name="Google Shape;116;p16"/>
          <p:cNvSpPr txBox="1"/>
          <p:nvPr/>
        </p:nvSpPr>
        <p:spPr>
          <a:xfrm>
            <a:off x="4364025" y="581300"/>
            <a:ext cx="41586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The simple different commands of creating 2D shapes, press/pulling sides further in or out, and creating lofts between sides can be used to build the complex shapes of my robot.</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Mechanical Design</a:t>
            </a:r>
            <a:endParaRPr/>
          </a:p>
        </p:txBody>
      </p:sp>
      <p:sp>
        <p:nvSpPr>
          <p:cNvPr id="122" name="Google Shape;122;p17"/>
          <p:cNvSpPr txBox="1"/>
          <p:nvPr>
            <p:ph idx="1" type="body"/>
          </p:nvPr>
        </p:nvSpPr>
        <p:spPr>
          <a:xfrm>
            <a:off x="276300" y="1229875"/>
            <a:ext cx="6893400" cy="25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-Telescoping arm with 2 PVC pipes with a regular motor(64:1) to extend and retract the inner pipe with a spool system. </a:t>
            </a:r>
            <a:endParaRPr/>
          </a:p>
          <a:p>
            <a:pPr indent="0" lvl="0" marL="0" rtl="0" algn="l">
              <a:spcBef>
                <a:spcPts val="1600"/>
              </a:spcBef>
              <a:spcAft>
                <a:spcPts val="0"/>
              </a:spcAft>
              <a:buNone/>
            </a:pPr>
            <a:r>
              <a:rPr lang="en"/>
              <a:t>-Shoulder servo motor and wrist servo motor(Still haven’t decided on a horizontal or vertical rotation) for more maneuverability</a:t>
            </a:r>
            <a:endParaRPr/>
          </a:p>
          <a:p>
            <a:pPr indent="0" lvl="0" marL="0" rtl="0" algn="l">
              <a:spcBef>
                <a:spcPts val="1600"/>
              </a:spcBef>
              <a:spcAft>
                <a:spcPts val="1600"/>
              </a:spcAft>
              <a:buNone/>
            </a:pPr>
            <a:r>
              <a:rPr lang="en"/>
              <a:t>-Two pronged claw with a servo motor, 5.5 cm opening. I will be adding a heat shrink rubber tube on the prongs from better grip.</a:t>
            </a:r>
            <a:endParaRPr/>
          </a:p>
        </p:txBody>
      </p:sp>
      <p:pic>
        <p:nvPicPr>
          <p:cNvPr descr="IMG_1290.JPG" id="123" name="Google Shape;123;p17"/>
          <p:cNvPicPr preferRelativeResize="0"/>
          <p:nvPr/>
        </p:nvPicPr>
        <p:blipFill>
          <a:blip r:embed="rId3">
            <a:alphaModFix/>
          </a:blip>
          <a:stretch>
            <a:fillRect/>
          </a:stretch>
        </p:blipFill>
        <p:spPr>
          <a:xfrm>
            <a:off x="7128425" y="1061497"/>
            <a:ext cx="1904600" cy="1904600"/>
          </a:xfrm>
          <a:prstGeom prst="rect">
            <a:avLst/>
          </a:prstGeom>
          <a:noFill/>
          <a:ln>
            <a:noFill/>
          </a:ln>
        </p:spPr>
      </p:pic>
      <p:pic>
        <p:nvPicPr>
          <p:cNvPr descr="IMG_1291.JPG" id="124" name="Google Shape;124;p17"/>
          <p:cNvPicPr preferRelativeResize="0"/>
          <p:nvPr/>
        </p:nvPicPr>
        <p:blipFill rotWithShape="1">
          <a:blip r:embed="rId4">
            <a:alphaModFix/>
          </a:blip>
          <a:srcRect b="8507" l="3982" r="4458" t="23432"/>
          <a:stretch/>
        </p:blipFill>
        <p:spPr>
          <a:xfrm>
            <a:off x="127525" y="3641600"/>
            <a:ext cx="1601124" cy="1190200"/>
          </a:xfrm>
          <a:prstGeom prst="rect">
            <a:avLst/>
          </a:prstGeom>
          <a:noFill/>
          <a:ln>
            <a:noFill/>
          </a:ln>
        </p:spPr>
      </p:pic>
      <p:pic>
        <p:nvPicPr>
          <p:cNvPr descr="IMG_20151015_132412 (1).jpg" id="125" name="Google Shape;125;p17"/>
          <p:cNvPicPr preferRelativeResize="0"/>
          <p:nvPr/>
        </p:nvPicPr>
        <p:blipFill>
          <a:blip r:embed="rId5">
            <a:alphaModFix/>
          </a:blip>
          <a:stretch>
            <a:fillRect/>
          </a:stretch>
        </p:blipFill>
        <p:spPr>
          <a:xfrm>
            <a:off x="4543625" y="2"/>
            <a:ext cx="1785323" cy="1339000"/>
          </a:xfrm>
          <a:prstGeom prst="rect">
            <a:avLst/>
          </a:prstGeom>
          <a:noFill/>
          <a:ln>
            <a:noFill/>
          </a:ln>
        </p:spPr>
      </p:pic>
      <p:pic>
        <p:nvPicPr>
          <p:cNvPr descr="IMG_1294.JPG" id="126" name="Google Shape;126;p17"/>
          <p:cNvPicPr preferRelativeResize="0"/>
          <p:nvPr/>
        </p:nvPicPr>
        <p:blipFill rotWithShape="1">
          <a:blip r:embed="rId6">
            <a:alphaModFix/>
          </a:blip>
          <a:srcRect b="31961" l="0" r="0" t="35533"/>
          <a:stretch/>
        </p:blipFill>
        <p:spPr>
          <a:xfrm>
            <a:off x="1972575" y="3826375"/>
            <a:ext cx="4141548" cy="1005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 Up Pictures and Diagrams of the Arm.</a:t>
            </a:r>
            <a:endParaRPr/>
          </a:p>
          <a:p>
            <a:pPr indent="0" lvl="0" marL="0" rtl="0" algn="l">
              <a:spcBef>
                <a:spcPts val="0"/>
              </a:spcBef>
              <a:spcAft>
                <a:spcPts val="0"/>
              </a:spcAft>
              <a:buNone/>
            </a:pPr>
            <a:r>
              <a:t/>
            </a:r>
            <a:endParaRPr/>
          </a:p>
        </p:txBody>
      </p:sp>
      <p:sp>
        <p:nvSpPr>
          <p:cNvPr id="132" name="Google Shape;132;p18"/>
          <p:cNvSpPr/>
          <p:nvPr/>
        </p:nvSpPr>
        <p:spPr>
          <a:xfrm>
            <a:off x="2288300" y="2855750"/>
            <a:ext cx="1200300" cy="962100"/>
          </a:xfrm>
          <a:prstGeom prst="cube">
            <a:avLst>
              <a:gd fmla="val 25000" name="adj"/>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2750300" y="3398675"/>
            <a:ext cx="276300" cy="257400"/>
          </a:xfrm>
          <a:prstGeom prst="cube">
            <a:avLst>
              <a:gd fmla="val 25000" name="adj"/>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txBox="1"/>
          <p:nvPr/>
        </p:nvSpPr>
        <p:spPr>
          <a:xfrm>
            <a:off x="1469300" y="4124175"/>
            <a:ext cx="2019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Servo motor rotates arm up and down.</a:t>
            </a:r>
            <a:endParaRPr/>
          </a:p>
        </p:txBody>
      </p:sp>
      <p:sp>
        <p:nvSpPr>
          <p:cNvPr id="135" name="Google Shape;135;p18"/>
          <p:cNvSpPr/>
          <p:nvPr/>
        </p:nvSpPr>
        <p:spPr>
          <a:xfrm rot="5400000">
            <a:off x="3564650" y="2184425"/>
            <a:ext cx="1057200" cy="2685900"/>
          </a:xfrm>
          <a:prstGeom prst="can">
            <a:avLst>
              <a:gd fmla="val 25000" name="adj"/>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rot="5400000">
            <a:off x="5088725" y="1965275"/>
            <a:ext cx="361800" cy="3124200"/>
          </a:xfrm>
          <a:prstGeom prst="can">
            <a:avLst>
              <a:gd fmla="val 25000" name="adj"/>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5172788" y="3351050"/>
            <a:ext cx="11125" cy="458800"/>
          </a:xfrm>
          <a:custGeom>
            <a:rect b="b" l="l" r="r" t="t"/>
            <a:pathLst>
              <a:path extrusionOk="0" h="18352" w="445">
                <a:moveTo>
                  <a:pt x="64" y="0"/>
                </a:moveTo>
                <a:cubicBezTo>
                  <a:pt x="64" y="2794"/>
                  <a:pt x="1" y="15177"/>
                  <a:pt x="64" y="16764"/>
                </a:cubicBezTo>
                <a:cubicBezTo>
                  <a:pt x="128" y="18352"/>
                  <a:pt x="382" y="10732"/>
                  <a:pt x="445" y="9525"/>
                </a:cubicBezTo>
              </a:path>
            </a:pathLst>
          </a:custGeom>
          <a:noFill/>
          <a:ln cap="flat" cmpd="sng" w="19050">
            <a:solidFill>
              <a:srgbClr val="000000"/>
            </a:solidFill>
            <a:prstDash val="solid"/>
            <a:round/>
            <a:headEnd len="med" w="med" type="none"/>
            <a:tailEnd len="med" w="med" type="none"/>
          </a:ln>
        </p:spPr>
      </p:sp>
      <p:sp>
        <p:nvSpPr>
          <p:cNvPr id="138" name="Google Shape;138;p18"/>
          <p:cNvSpPr/>
          <p:nvPr/>
        </p:nvSpPr>
        <p:spPr>
          <a:xfrm>
            <a:off x="2783600" y="3474875"/>
            <a:ext cx="152400" cy="181200"/>
          </a:xfrm>
          <a:prstGeom prst="donut">
            <a:avLst>
              <a:gd fmla="val 25000" name="adj"/>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3764675" y="3436775"/>
            <a:ext cx="152400" cy="181200"/>
          </a:xfrm>
          <a:prstGeom prst="donut">
            <a:avLst>
              <a:gd fmla="val 25000" name="adj"/>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rot="5400000">
            <a:off x="4023500" y="3336650"/>
            <a:ext cx="152400" cy="181200"/>
          </a:xfrm>
          <a:prstGeom prst="donut">
            <a:avLst>
              <a:gd fmla="val 25000" name="adj"/>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rot="5400000">
            <a:off x="4823600" y="3031850"/>
            <a:ext cx="152400" cy="181200"/>
          </a:xfrm>
          <a:prstGeom prst="donut">
            <a:avLst>
              <a:gd fmla="val 25000" name="adj"/>
            </a:avLst>
          </a:prstGeom>
          <a:solidFill>
            <a:srgbClr val="CFE2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1945400" y="2634294"/>
            <a:ext cx="3237200" cy="948275"/>
          </a:xfrm>
          <a:custGeom>
            <a:rect b="b" l="l" r="r" t="t"/>
            <a:pathLst>
              <a:path extrusionOk="0" h="37931" w="129488">
                <a:moveTo>
                  <a:pt x="0" y="36290"/>
                </a:moveTo>
                <a:cubicBezTo>
                  <a:pt x="13335" y="36417"/>
                  <a:pt x="65723" y="39275"/>
                  <a:pt x="80010" y="37052"/>
                </a:cubicBezTo>
                <a:cubicBezTo>
                  <a:pt x="94298" y="34830"/>
                  <a:pt x="79248" y="25686"/>
                  <a:pt x="85725" y="22955"/>
                </a:cubicBezTo>
                <a:cubicBezTo>
                  <a:pt x="92202" y="20225"/>
                  <a:pt x="113030" y="24098"/>
                  <a:pt x="118872" y="20669"/>
                </a:cubicBezTo>
                <a:cubicBezTo>
                  <a:pt x="124714" y="17240"/>
                  <a:pt x="138367" y="5810"/>
                  <a:pt x="120777" y="2381"/>
                </a:cubicBezTo>
                <a:cubicBezTo>
                  <a:pt x="103188" y="-1048"/>
                  <a:pt x="31242" y="476"/>
                  <a:pt x="13335" y="95"/>
                </a:cubicBezTo>
              </a:path>
            </a:pathLst>
          </a:custGeom>
          <a:noFill/>
          <a:ln cap="flat" cmpd="sng" w="19050">
            <a:solidFill>
              <a:srgbClr val="FF0000"/>
            </a:solidFill>
            <a:prstDash val="solid"/>
            <a:round/>
            <a:headEnd len="med" w="med" type="none"/>
            <a:tailEnd len="med" w="med" type="none"/>
          </a:ln>
        </p:spPr>
      </p:sp>
      <p:sp>
        <p:nvSpPr>
          <p:cNvPr id="143" name="Google Shape;143;p18"/>
          <p:cNvSpPr txBox="1"/>
          <p:nvPr/>
        </p:nvSpPr>
        <p:spPr>
          <a:xfrm>
            <a:off x="3178850" y="779300"/>
            <a:ext cx="18288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Telescoping Arm</a:t>
            </a:r>
            <a:endParaRPr/>
          </a:p>
        </p:txBody>
      </p:sp>
      <p:sp>
        <p:nvSpPr>
          <p:cNvPr id="144" name="Google Shape;144;p18"/>
          <p:cNvSpPr/>
          <p:nvPr/>
        </p:nvSpPr>
        <p:spPr>
          <a:xfrm>
            <a:off x="1192925" y="2541425"/>
            <a:ext cx="914400" cy="181200"/>
          </a:xfrm>
          <a:prstGeom prst="leftArrow">
            <a:avLst>
              <a:gd fmla="val 50000" name="adj1"/>
              <a:gd fmla="val 50000" name="adj2"/>
            </a:avLst>
          </a:prstGeom>
          <a:solidFill>
            <a:srgbClr val="FF99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6917450" y="3336650"/>
            <a:ext cx="1028700" cy="181200"/>
          </a:xfrm>
          <a:prstGeom prst="rightArrow">
            <a:avLst>
              <a:gd fmla="val 50000" name="adj1"/>
              <a:gd fmla="val 50000" name="adj2"/>
            </a:avLst>
          </a:prstGeom>
          <a:solidFill>
            <a:srgbClr val="FF99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783350" y="3493925"/>
            <a:ext cx="1028700" cy="181200"/>
          </a:xfrm>
          <a:prstGeom prst="leftArrow">
            <a:avLst>
              <a:gd fmla="val 50000" name="adj1"/>
              <a:gd fmla="val 50000" name="adj2"/>
            </a:avLst>
          </a:prstGeom>
          <a:solidFill>
            <a:srgbClr val="38761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6917450" y="3582575"/>
            <a:ext cx="1028700" cy="181200"/>
          </a:xfrm>
          <a:prstGeom prst="leftArrow">
            <a:avLst>
              <a:gd fmla="val 50000" name="adj1"/>
              <a:gd fmla="val 50000" name="adj2"/>
            </a:avLst>
          </a:prstGeom>
          <a:solidFill>
            <a:srgbClr val="38761D"/>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2974100" y="3398675"/>
            <a:ext cx="152400" cy="95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2974100" y="3625475"/>
            <a:ext cx="152400" cy="95400"/>
          </a:xfrm>
          <a:prstGeom prst="rect">
            <a:avLst/>
          </a:pr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txBox="1"/>
          <p:nvPr/>
        </p:nvSpPr>
        <p:spPr>
          <a:xfrm>
            <a:off x="5536350" y="3336650"/>
            <a:ext cx="1200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.03kg; .3 N</a:t>
            </a:r>
            <a:endParaRPr/>
          </a:p>
        </p:txBody>
      </p:sp>
      <p:pic>
        <p:nvPicPr>
          <p:cNvPr descr="IMG_1317.JPG" id="151" name="Google Shape;151;p18"/>
          <p:cNvPicPr preferRelativeResize="0"/>
          <p:nvPr/>
        </p:nvPicPr>
        <p:blipFill>
          <a:blip r:embed="rId3">
            <a:alphaModFix/>
          </a:blip>
          <a:stretch>
            <a:fillRect/>
          </a:stretch>
        </p:blipFill>
        <p:spPr>
          <a:xfrm>
            <a:off x="5597878" y="607800"/>
            <a:ext cx="3468022" cy="25908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 Up Pictures and Diagrams of the Arm.</a:t>
            </a:r>
            <a:endParaRPr/>
          </a:p>
        </p:txBody>
      </p:sp>
      <p:pic>
        <p:nvPicPr>
          <p:cNvPr descr="IMG_1316.JPG" id="157" name="Google Shape;157;p19"/>
          <p:cNvPicPr preferRelativeResize="0"/>
          <p:nvPr/>
        </p:nvPicPr>
        <p:blipFill>
          <a:blip r:embed="rId3">
            <a:alphaModFix/>
          </a:blip>
          <a:stretch>
            <a:fillRect/>
          </a:stretch>
        </p:blipFill>
        <p:spPr>
          <a:xfrm>
            <a:off x="0" y="548125"/>
            <a:ext cx="3123901" cy="2333774"/>
          </a:xfrm>
          <a:prstGeom prst="rect">
            <a:avLst/>
          </a:prstGeom>
          <a:noFill/>
          <a:ln>
            <a:noFill/>
          </a:ln>
        </p:spPr>
      </p:pic>
      <p:pic>
        <p:nvPicPr>
          <p:cNvPr descr="IMG_1319.JPG" id="158" name="Google Shape;158;p19"/>
          <p:cNvPicPr preferRelativeResize="0"/>
          <p:nvPr/>
        </p:nvPicPr>
        <p:blipFill>
          <a:blip r:embed="rId4">
            <a:alphaModFix/>
          </a:blip>
          <a:stretch>
            <a:fillRect/>
          </a:stretch>
        </p:blipFill>
        <p:spPr>
          <a:xfrm>
            <a:off x="2367325" y="2881900"/>
            <a:ext cx="2947425" cy="2201926"/>
          </a:xfrm>
          <a:prstGeom prst="rect">
            <a:avLst/>
          </a:prstGeom>
          <a:noFill/>
          <a:ln>
            <a:noFill/>
          </a:ln>
        </p:spPr>
      </p:pic>
      <p:pic>
        <p:nvPicPr>
          <p:cNvPr descr="IMG_1320.JPG" id="159" name="Google Shape;159;p19"/>
          <p:cNvPicPr preferRelativeResize="0"/>
          <p:nvPr/>
        </p:nvPicPr>
        <p:blipFill>
          <a:blip r:embed="rId5">
            <a:alphaModFix/>
          </a:blip>
          <a:stretch>
            <a:fillRect/>
          </a:stretch>
        </p:blipFill>
        <p:spPr>
          <a:xfrm>
            <a:off x="5314749" y="607800"/>
            <a:ext cx="3719823" cy="277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Videos of the Arm.</a:t>
            </a:r>
            <a:endParaRPr/>
          </a:p>
        </p:txBody>
      </p:sp>
      <p:sp>
        <p:nvSpPr>
          <p:cNvPr id="165" name="Google Shape;165;p20"/>
          <p:cNvSpPr txBox="1"/>
          <p:nvPr>
            <p:ph idx="1" type="body"/>
          </p:nvPr>
        </p:nvSpPr>
        <p:spPr>
          <a:xfrm>
            <a:off x="311700" y="12497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https://drive.google.com/open?id=0ByNervjWsNPXbHg2YUdnZWNkbk0</a:t>
            </a:r>
            <a:r>
              <a:rPr lang="en"/>
              <a:t> Wrist Motor.</a:t>
            </a:r>
            <a:endParaRPr/>
          </a:p>
          <a:p>
            <a:pPr indent="0" lvl="0" marL="0" rtl="0" algn="l">
              <a:spcBef>
                <a:spcPts val="1600"/>
              </a:spcBef>
              <a:spcAft>
                <a:spcPts val="1600"/>
              </a:spcAft>
              <a:buNone/>
            </a:pPr>
            <a:r>
              <a:rPr lang="en" sz="1200" u="sng">
                <a:solidFill>
                  <a:schemeClr val="hlink"/>
                </a:solidFill>
                <a:hlinkClick r:id="rId4"/>
              </a:rPr>
              <a:t>https://drive.google.com/open?id=0ByNervjWsNPXb2RZWFhfYVV4NHM</a:t>
            </a:r>
            <a:r>
              <a:rPr lang="en" sz="1200"/>
              <a:t> </a:t>
            </a:r>
            <a:r>
              <a:rPr lang="en"/>
              <a:t>Hand Motor.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 Programming</a:t>
            </a:r>
            <a:endParaRPr/>
          </a:p>
        </p:txBody>
      </p:sp>
      <p:sp>
        <p:nvSpPr>
          <p:cNvPr id="171" name="Google Shape;171;p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only recently begun the software/programming portion of my project, and most of this has just been research.</a:t>
            </a:r>
            <a:endParaRPr/>
          </a:p>
          <a:p>
            <a:pPr indent="0" lvl="0" marL="0" rtl="0" algn="l">
              <a:spcBef>
                <a:spcPts val="1600"/>
              </a:spcBef>
              <a:spcAft>
                <a:spcPts val="0"/>
              </a:spcAft>
              <a:buNone/>
            </a:pPr>
            <a:r>
              <a:rPr lang="en"/>
              <a:t>-Due to Arduinos being not powerful enough to compile object-reconition cameras I had to get a Raspberry Pi 2 to be able to run the camera.</a:t>
            </a:r>
            <a:endParaRPr/>
          </a:p>
          <a:p>
            <a:pPr indent="0" lvl="0" marL="0" rtl="0" algn="l">
              <a:spcBef>
                <a:spcPts val="1600"/>
              </a:spcBef>
              <a:spcAft>
                <a:spcPts val="1600"/>
              </a:spcAft>
              <a:buNone/>
            </a:pPr>
            <a:r>
              <a:rPr lang="en"/>
              <a:t>-I plan to set up a Master to Slave system between the Pi and the Arduiono, where the Pi recieves the camera inputs as the brain, and relays commands to the Arduino, which uses those commands to excecute the hardware movements of the arm.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